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77" r:id="rId5"/>
    <p:sldId id="258" r:id="rId6"/>
    <p:sldId id="267" r:id="rId7"/>
    <p:sldId id="260" r:id="rId8"/>
    <p:sldId id="268" r:id="rId9"/>
    <p:sldId id="275" r:id="rId10"/>
    <p:sldId id="262" r:id="rId11"/>
    <p:sldId id="276" r:id="rId12"/>
    <p:sldId id="269" r:id="rId13"/>
    <p:sldId id="270" r:id="rId14"/>
    <p:sldId id="271" r:id="rId15"/>
    <p:sldId id="272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B7B83-ADAF-4ABB-9FAB-855881C2B3E7}" v="216" dt="2023-06-05T22:49:13.852"/>
    <p1510:client id="{384F4BAF-8C62-43DF-A967-E6D390C4D9C7}" v="271" dt="2023-06-05T23:11:02.720"/>
    <p1510:client id="{434DC3C1-AE6A-43C4-A016-22D6A5471345}" v="1" dt="2023-06-05T23:05:32.646"/>
    <p1510:client id="{6544A7DC-A8EA-4A57-BBE5-14BB14CFAE6D}" v="18" dt="2023-06-05T22:38:21.486"/>
    <p1510:client id="{6C6672EA-E522-4F0B-9AB8-6627CBFB2DA0}" v="278" dt="2023-06-05T23:15:46.544"/>
    <p1510:client id="{72B3A66A-8EA6-4874-825A-5E30CC505918}" v="23" dt="2023-06-05T21:43:00.110"/>
    <p1510:client id="{CC5540E0-1732-4DB8-9820-B582F5BCD222}" v="119" dt="2023-06-05T01:22:21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735C-0441-26CF-94BA-6D9B2254F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05234-5E2A-E91C-2070-1B4CF6E39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4FD4-5199-1541-0367-556F3224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7D90F-0D65-5C74-C4EC-558F10D0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D16DD-EB31-E01C-E744-5540C3F7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6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156C-71A6-AAE9-859E-63F5864B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43420-0CD6-7B8D-78F7-97B1C4E3F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DEE15-4FCA-100D-E968-5A1CBC2B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83C2F-46FF-5517-C356-9D8C58A6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BF623-A9FC-D50D-0498-4991C829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DDAA8-18AA-6317-2A0E-C6D42BE75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09E75-DB0D-E1CE-8206-EDC4D5631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55655-DEE1-D821-8301-5E48F565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686BB-2D32-170E-36D0-B8C59EFE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67AF6-51BE-E882-14BB-41090E60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5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277E-55ED-D30F-35A2-ABA6D72F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42D34-9DED-00B3-999B-E35B694B8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BCA54-EFFD-5F10-AAD6-C0F8046D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F011F-4849-A624-889F-FC03B131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368F6-033F-AFF6-7359-7CF40A8D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1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C870-E36D-FA2B-3A7F-7D788B6C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6E097-FD63-72DD-C120-0C9C52320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1BCC0-B03D-D1EF-9228-365303A12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2AC60-58C2-C80E-010F-F9B38962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996D6-0E96-A554-311D-3FF936EF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6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E3FE-5917-F24C-89F9-3A36D4A7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17C1A-8B72-F1D9-6041-7E155EC6E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5187-3B94-FD37-E045-E1E49094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7548F-C79A-7BA3-89FD-7E8CDFFF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2913-31BB-C098-3DC9-FFF72C799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9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2541-D440-0F89-FABD-A8756699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53200-AC86-54C1-6B23-0C49713A4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D3A87-BC24-5202-2104-3577B470D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48B10-1C28-43D3-E35D-10817F34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078B0-3E65-74E7-DA51-9FFBC388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E64B4-551F-1458-787A-E8055CB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4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A432-BD35-C629-ABEF-88DDF6AC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61700-FA1E-49D4-99B6-2EA4C00E1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47C7C-318A-4507-3D97-3C692187C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18063-6E76-044D-CEB4-23B9C1361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761EE-08AA-546C-8BF0-C989CBF98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1A6FA8-CB09-7A36-E644-83C7838C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8E654-B1D7-054B-1A07-DEC55AA7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C8A20-B5E1-E9B8-B5EE-80E3D7C5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0F37-92A7-A61A-2E63-CDB9D62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E53A8-1150-0010-DD01-E2215808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E059F-C4E5-5A72-97EE-CCFB9605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CE0FE-3EF7-F260-E502-FEFDC6EC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DD0BC-F0D0-34CE-CF90-4709AAC3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0284B-4B5A-A1C6-ECAE-7B27B12E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45E40-4CD5-ADC1-43EF-87DFB48F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9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39E0-D0FE-4262-D802-C6D4C8C0C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655F7-665B-C622-9FB1-E9EFEE4B9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1AF23-629F-33D9-37FB-FE22CEEA7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70A30-3F42-E2E2-225B-DD538643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917D7-E27F-853B-CBE2-CD4B9E91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37E9E-7AE7-07AD-9470-6B4BFF95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2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5FAE-C90C-D170-102C-6624D1E6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CF401-10D7-9112-AA32-E18B2AE6E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CA917-5204-A950-9C4F-53F76A08E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AF6CA-8DB6-D954-FB49-E773A7FC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E54F1-25A9-61AE-8F19-94375DCF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E8575-D92E-1B16-C0A5-88B4410ED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79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A5D98D-AEE5-ECDB-2B67-0022C046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90048-FAE6-B7D8-7005-7ABA92497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A2D2C-0747-FD42-0E09-EEA2BDA77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50DC3-58C5-4554-9BB3-5CF3836B92E3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901FD-E098-37BB-FFF2-396F64149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9EB6E-F77D-9BA7-F1BF-23477E2E0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8A6A-6771-4EFA-8831-53F1050A4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apitalbikeshare.com/system-data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pital Bikeshare trips slide as rides on DC's dockless scooters, bikes  grow - WTOP News">
            <a:extLst>
              <a:ext uri="{FF2B5EF4-FFF2-40B4-BE49-F238E27FC236}">
                <a16:creationId xmlns:a16="http://schemas.microsoft.com/office/drawing/2014/main" id="{4E1426C5-76A9-A2C1-1200-0B8B208A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095" y="1810512"/>
            <a:ext cx="7211746" cy="405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517E6-9564-4200-5EC4-1DB8AC15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095" y="137815"/>
            <a:ext cx="7211747" cy="1672697"/>
          </a:xfrm>
        </p:spPr>
        <p:txBody>
          <a:bodyPr>
            <a:normAutofit fontScale="90000"/>
          </a:bodyPr>
          <a:lstStyle/>
          <a:p>
            <a:r>
              <a:rPr lang="en-US" b="1"/>
              <a:t>Capital Bikeshare: </a:t>
            </a:r>
            <a:br>
              <a:rPr lang="en-US" b="1"/>
            </a:br>
            <a:r>
              <a:rPr lang="en-US" b="1"/>
              <a:t>Post Pandemic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A9804-E5C0-A18A-2983-11994F2533EF}"/>
              </a:ext>
            </a:extLst>
          </p:cNvPr>
          <p:cNvSpPr txBox="1"/>
          <p:nvPr/>
        </p:nvSpPr>
        <p:spPr>
          <a:xfrm>
            <a:off x="2493139" y="6066266"/>
            <a:ext cx="7528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Presented by: Joel Wiseman, Max Glasser, George </a:t>
            </a:r>
            <a:r>
              <a:rPr lang="en-US" err="1">
                <a:cs typeface="Calibri"/>
              </a:rPr>
              <a:t>Kalad</a:t>
            </a:r>
            <a:r>
              <a:rPr lang="en-US">
                <a:cs typeface="Calibri"/>
              </a:rPr>
              <a:t>, Hina Ahmed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6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B754-140C-CAD6-6B19-B3B320B1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Rain or Shine?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02E60B2-C890-78F1-B7C0-5C1E63C58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6" y="2029977"/>
            <a:ext cx="6934187" cy="416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6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B754-140C-CAD6-6B19-B3B320B1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82216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Rain or Shine?</a:t>
            </a: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A2A0585-A726-301B-005F-3F391B17A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344"/>
          <a:stretch/>
        </p:blipFill>
        <p:spPr>
          <a:xfrm>
            <a:off x="3160653" y="1853493"/>
            <a:ext cx="5867645" cy="44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6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4DA2-9668-52EB-3D3A-FB57D527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7" y="469031"/>
            <a:ext cx="5279408" cy="6289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cs typeface="Calibri Light"/>
              </a:rPr>
              <a:t>2021 Starting Stations</a:t>
            </a:r>
            <a:endParaRPr lang="en-US" sz="400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B67631AA-6307-574B-347A-DA3C53D18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" t="19804" r="22843" b="5048"/>
          <a:stretch/>
        </p:blipFill>
        <p:spPr>
          <a:xfrm>
            <a:off x="5742432" y="168222"/>
            <a:ext cx="6018191" cy="2744437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E9DAAF2-9387-1A53-5BBB-BB4817CA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184" y="3032797"/>
            <a:ext cx="5239439" cy="3709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6FA783-2984-B582-DE20-DF42FF20C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>
          <a:xfrm>
            <a:off x="664649" y="2241603"/>
            <a:ext cx="4975065" cy="4446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2A2616-153C-09FA-57A3-E64132F345E2}"/>
              </a:ext>
            </a:extLst>
          </p:cNvPr>
          <p:cNvSpPr txBox="1"/>
          <p:nvPr/>
        </p:nvSpPr>
        <p:spPr>
          <a:xfrm>
            <a:off x="1286131" y="1641522"/>
            <a:ext cx="4229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 Weekdays from 6am to 6pm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3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4DA2-9668-52EB-3D3A-FB57D527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49" y="469031"/>
            <a:ext cx="5279408" cy="6289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cs typeface="Calibri Light"/>
              </a:rPr>
              <a:t>2021 Ending Stations</a:t>
            </a:r>
            <a:endParaRPr lang="en-US" sz="4000"/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765CBAAD-1762-79A7-BC15-BB2E00233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56"/>
          <a:stretch/>
        </p:blipFill>
        <p:spPr>
          <a:xfrm>
            <a:off x="5688563" y="242791"/>
            <a:ext cx="6326653" cy="3145581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E999029-743B-9C6C-2810-2ED745B6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57" y="3340877"/>
            <a:ext cx="4959221" cy="3426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59AC25-D997-FE99-2EF8-B0463DB8FA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>
          <a:xfrm>
            <a:off x="664649" y="2241603"/>
            <a:ext cx="4975065" cy="4446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071905-1AAF-B60C-B8B3-A9CCAE68C0FF}"/>
              </a:ext>
            </a:extLst>
          </p:cNvPr>
          <p:cNvSpPr txBox="1"/>
          <p:nvPr/>
        </p:nvSpPr>
        <p:spPr>
          <a:xfrm>
            <a:off x="1212979" y="1485122"/>
            <a:ext cx="4229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 Weekdays from 6am to 6pm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4DA2-9668-52EB-3D3A-FB57D527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77" y="555121"/>
            <a:ext cx="5279408" cy="5428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cs typeface="Calibri Light"/>
              </a:rPr>
              <a:t>2022 Starting Stations</a:t>
            </a:r>
            <a:endParaRPr lang="en-US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FAC54-8889-52C5-765F-2B961694D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>
          <a:xfrm>
            <a:off x="664649" y="2241603"/>
            <a:ext cx="4975065" cy="4446172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6BA9F9E1-0440-C797-6C0A-40E2C3DC7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66"/>
          <a:stretch/>
        </p:blipFill>
        <p:spPr>
          <a:xfrm>
            <a:off x="5704115" y="350993"/>
            <a:ext cx="6329390" cy="3076915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659EF2E-ED3A-B800-9943-2CE3BFE7E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115" y="3426833"/>
            <a:ext cx="4795934" cy="3417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FF1058-1C0C-D3D1-FD84-7537A6C9562D}"/>
              </a:ext>
            </a:extLst>
          </p:cNvPr>
          <p:cNvSpPr txBox="1"/>
          <p:nvPr/>
        </p:nvSpPr>
        <p:spPr>
          <a:xfrm>
            <a:off x="1212979" y="1485122"/>
            <a:ext cx="4229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 Weekdays from 6am to 6pm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8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4DA2-9668-52EB-3D3A-FB57D527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12" y="447204"/>
            <a:ext cx="5279408" cy="56058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cs typeface="Calibri Light"/>
              </a:rPr>
              <a:t>2022 Ending Stations</a:t>
            </a:r>
            <a:endParaRPr lang="en-US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D5A06-8C01-347C-82F1-67758DCAC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>
          <a:xfrm>
            <a:off x="664649" y="2241603"/>
            <a:ext cx="4975065" cy="4446172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2C3E7CE8-6621-EC27-9611-DA0FD844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83" y="334571"/>
            <a:ext cx="6490996" cy="2658777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8AA4745-0519-8CFB-7A7E-FCB14B53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950" y="3198065"/>
            <a:ext cx="5581261" cy="3315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F416BC-C108-B64D-46B9-6705CA371D92}"/>
              </a:ext>
            </a:extLst>
          </p:cNvPr>
          <p:cNvSpPr txBox="1"/>
          <p:nvPr/>
        </p:nvSpPr>
        <p:spPr>
          <a:xfrm>
            <a:off x="1212979" y="1485122"/>
            <a:ext cx="4229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 Weekdays from 6am to 6pm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27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ny Questions PowerPoint PPT Slide design">
            <a:extLst>
              <a:ext uri="{FF2B5EF4-FFF2-40B4-BE49-F238E27FC236}">
                <a16:creationId xmlns:a16="http://schemas.microsoft.com/office/drawing/2014/main" id="{48139422-99FE-6D7D-03FF-A832C085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371791"/>
            <a:ext cx="51625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0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597A-5996-CD23-22FA-6D3D621A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EC7EA-939E-ED8A-31B8-FEBADC5FB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project is designed to analyze usage of Capital Bikeshare during the initial recovery period of COVID-19, with focus on the following:</a:t>
            </a:r>
          </a:p>
          <a:p>
            <a:pPr lvl="1"/>
            <a:r>
              <a:rPr lang="en-US"/>
              <a:t>Overall ridership</a:t>
            </a:r>
          </a:p>
          <a:p>
            <a:pPr lvl="1"/>
            <a:r>
              <a:rPr lang="en-US"/>
              <a:t>Primary usage</a:t>
            </a:r>
          </a:p>
          <a:p>
            <a:pPr lvl="1"/>
            <a:r>
              <a:rPr lang="en-US"/>
              <a:t>Members vs. Non-Members</a:t>
            </a:r>
          </a:p>
          <a:p>
            <a:pPr lvl="1"/>
            <a:r>
              <a:rPr lang="en-US"/>
              <a:t>Impact of weather</a:t>
            </a:r>
          </a:p>
          <a:p>
            <a:pPr lvl="1"/>
            <a:r>
              <a:rPr lang="en-US"/>
              <a:t>Geographic area</a:t>
            </a:r>
          </a:p>
        </p:txBody>
      </p:sp>
    </p:spTree>
    <p:extLst>
      <p:ext uri="{BB962C8B-B14F-4D97-AF65-F5344CB8AC3E}">
        <p14:creationId xmlns:p14="http://schemas.microsoft.com/office/powerpoint/2010/main" val="268610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597A-5996-CD23-22FA-6D3D621A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Brief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EC7EA-939E-ED8A-31B8-FEBADC5FB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191228"/>
          </a:xfrm>
        </p:spPr>
        <p:txBody>
          <a:bodyPr>
            <a:normAutofit fontScale="92500"/>
          </a:bodyPr>
          <a:lstStyle/>
          <a:p>
            <a:r>
              <a:rPr lang="en-US"/>
              <a:t>Bikeshare is not a new concept, they have been around since the 1960s</a:t>
            </a:r>
          </a:p>
          <a:p>
            <a:r>
              <a:rPr lang="en-US"/>
              <a:t>Technology has made bikeshares more accessible than ever before</a:t>
            </a:r>
          </a:p>
        </p:txBody>
      </p:sp>
      <p:pic>
        <p:nvPicPr>
          <p:cNvPr id="2050" name="Picture 2" descr="Capital Bikeshare station coming to Sherman Circle — Petworth News">
            <a:extLst>
              <a:ext uri="{FF2B5EF4-FFF2-40B4-BE49-F238E27FC236}">
                <a16:creationId xmlns:a16="http://schemas.microsoft.com/office/drawing/2014/main" id="{CD6B9C37-CD63-32E5-0C02-C6E3AD6C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24" y="3101500"/>
            <a:ext cx="762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48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B988-EF16-7B67-C068-5DD7B4B6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About Our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790D5-6378-D873-2E38-0507CB9A1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Data was collected from: </a:t>
            </a:r>
            <a:r>
              <a:rPr lang="en-US">
                <a:ea typeface="+mn-lt"/>
                <a:cs typeface="+mn-lt"/>
                <a:hlinkClick r:id="rId2"/>
              </a:rPr>
              <a:t>https://capitalbikeshare.com/system-data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Calibri"/>
                <a:cs typeface="Calibri"/>
              </a:rPr>
              <a:t>The data included information on:</a:t>
            </a:r>
          </a:p>
          <a:p>
            <a:pPr lvl="1"/>
            <a:r>
              <a:rPr lang="en-US">
                <a:ea typeface="Calibri"/>
                <a:cs typeface="Calibri"/>
              </a:rPr>
              <a:t>Rider ID</a:t>
            </a:r>
          </a:p>
          <a:p>
            <a:pPr lvl="1"/>
            <a:r>
              <a:rPr lang="en-US">
                <a:ea typeface="Calibri"/>
                <a:cs typeface="Calibri"/>
              </a:rPr>
              <a:t>Start and End Date and Time</a:t>
            </a:r>
          </a:p>
          <a:p>
            <a:pPr lvl="1"/>
            <a:r>
              <a:rPr lang="en-US">
                <a:ea typeface="Calibri"/>
                <a:cs typeface="Calibri"/>
              </a:rPr>
              <a:t>Type of Bike (Electric or Classic)</a:t>
            </a:r>
          </a:p>
          <a:p>
            <a:pPr lvl="1"/>
            <a:r>
              <a:rPr lang="en-US">
                <a:ea typeface="Calibri"/>
                <a:cs typeface="Calibri"/>
              </a:rPr>
              <a:t>Start and End Station Name, ID, and Latitude/Longitude</a:t>
            </a:r>
          </a:p>
          <a:p>
            <a:pPr lvl="1"/>
            <a:r>
              <a:rPr lang="en-US">
                <a:ea typeface="Calibri"/>
                <a:cs typeface="Calibri"/>
              </a:rPr>
              <a:t>Member Type (Member or Casual)</a:t>
            </a:r>
          </a:p>
          <a:p>
            <a:r>
              <a:rPr lang="en-US">
                <a:ea typeface="Calibri"/>
                <a:cs typeface="Calibri"/>
              </a:rPr>
              <a:t>Added Columns Included</a:t>
            </a:r>
          </a:p>
          <a:p>
            <a:pPr lvl="1"/>
            <a:r>
              <a:rPr lang="en-US">
                <a:ea typeface="Calibri"/>
                <a:cs typeface="Calibri"/>
              </a:rPr>
              <a:t>Day of Week</a:t>
            </a:r>
          </a:p>
          <a:p>
            <a:pPr lvl="1"/>
            <a:r>
              <a:rPr lang="en-US">
                <a:ea typeface="Calibri"/>
                <a:cs typeface="Calibri"/>
              </a:rPr>
              <a:t>Ride Duration</a:t>
            </a:r>
          </a:p>
          <a:p>
            <a:pPr lvl="1"/>
            <a:r>
              <a:rPr lang="en-US">
                <a:ea typeface="Calibri"/>
                <a:cs typeface="Calibri"/>
              </a:rPr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19138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D815-C1C7-696F-C98B-76BD05AD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647"/>
          </a:xfrm>
        </p:spPr>
        <p:txBody>
          <a:bodyPr>
            <a:normAutofit fontScale="90000"/>
          </a:bodyPr>
          <a:lstStyle/>
          <a:p>
            <a:r>
              <a:rPr lang="en-US"/>
              <a:t>Overall Ridership by Month</a:t>
            </a:r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F690FFD3-3EE0-854F-391F-3AC975E79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7028"/>
            <a:ext cx="5949248" cy="38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DCB79C83-9F27-9E41-E7E5-3E7B43C4F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2" y="1807027"/>
            <a:ext cx="5949248" cy="38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1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BE4F-D2D0-53D1-A2A1-4288685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392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What Does Membership Mean?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778F100-A4BB-08EC-7BD7-C37C1D26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86" y="1710752"/>
            <a:ext cx="6222520" cy="48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8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BE4F-D2D0-53D1-A2A1-4288685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392"/>
          </a:xfrm>
        </p:spPr>
        <p:txBody>
          <a:bodyPr>
            <a:normAutofit fontScale="90000"/>
          </a:bodyPr>
          <a:lstStyle/>
          <a:p>
            <a:r>
              <a:rPr lang="en-US"/>
              <a:t>Membership or Not?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BF63FA-1231-8A07-1993-2A291355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77" y="2281238"/>
            <a:ext cx="38957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2A74EE-0E6E-D0D6-B96A-132E5E2D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02" y="2281238"/>
            <a:ext cx="38957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10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F362-199E-6366-7E13-956FB093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65" y="164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 Further Analysis: Vaccine Availability</a:t>
            </a:r>
            <a:endParaRPr lang="en-US" sz="4000">
              <a:cs typeface="Calibri Light"/>
            </a:endParaRP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C498BDB6-A6F9-50C3-0CD8-0927749B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12" y="2296307"/>
            <a:ext cx="3800255" cy="3792074"/>
          </a:xfrm>
          <a:prstGeom prst="rect">
            <a:avLst/>
          </a:prstGeom>
        </p:spPr>
      </p:pic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35D6934-7BC3-010A-13E1-F46B8D61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202" y="2296307"/>
            <a:ext cx="3939583" cy="380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1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B754-140C-CAD6-6B19-B3B320B1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Rain or Shine?</a:t>
            </a:r>
          </a:p>
        </p:txBody>
      </p:sp>
      <p:pic>
        <p:nvPicPr>
          <p:cNvPr id="3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361B03A-5752-AEDC-879C-D2929B82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88" y="2179313"/>
            <a:ext cx="6445709" cy="3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40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Capital Bikeshare:  Post Pandemic Analysis</vt:lpstr>
      <vt:lpstr>Introduction</vt:lpstr>
      <vt:lpstr>Brief History</vt:lpstr>
      <vt:lpstr>About Our Data</vt:lpstr>
      <vt:lpstr>Overall Ridership by Month</vt:lpstr>
      <vt:lpstr>What Does Membership Mean?</vt:lpstr>
      <vt:lpstr>Membership or Not?</vt:lpstr>
      <vt:lpstr> Further Analysis: Vaccine Availability</vt:lpstr>
      <vt:lpstr>Rain or Shine?</vt:lpstr>
      <vt:lpstr>Rain or Shine?</vt:lpstr>
      <vt:lpstr>Rain or Shine?</vt:lpstr>
      <vt:lpstr>2021 Starting Stations</vt:lpstr>
      <vt:lpstr>2021 Ending Stations</vt:lpstr>
      <vt:lpstr>2022 Starting Stations</vt:lpstr>
      <vt:lpstr>2022 Ending Stations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Bikeshare Analysis</dc:title>
  <dc:creator>Joel Wiseman</dc:creator>
  <cp:lastModifiedBy>Joel Wiseman</cp:lastModifiedBy>
  <cp:revision>2</cp:revision>
  <dcterms:created xsi:type="dcterms:W3CDTF">2023-06-03T15:26:06Z</dcterms:created>
  <dcterms:modified xsi:type="dcterms:W3CDTF">2023-06-06T00:48:16Z</dcterms:modified>
</cp:coreProperties>
</file>